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sldIdLst>
    <p:sldId id="256" r:id="rId2"/>
    <p:sldId id="475" r:id="rId3"/>
    <p:sldId id="482" r:id="rId4"/>
    <p:sldId id="484" r:id="rId5"/>
    <p:sldId id="485" r:id="rId6"/>
    <p:sldId id="460" r:id="rId7"/>
    <p:sldId id="461" r:id="rId8"/>
    <p:sldId id="486" r:id="rId9"/>
    <p:sldId id="462" r:id="rId10"/>
    <p:sldId id="463" r:id="rId11"/>
    <p:sldId id="464" r:id="rId12"/>
    <p:sldId id="465" r:id="rId13"/>
    <p:sldId id="466" r:id="rId14"/>
    <p:sldId id="467" r:id="rId15"/>
    <p:sldId id="468" r:id="rId16"/>
    <p:sldId id="470" r:id="rId17"/>
    <p:sldId id="487" r:id="rId18"/>
    <p:sldId id="471" r:id="rId19"/>
    <p:sldId id="472" r:id="rId20"/>
    <p:sldId id="473" r:id="rId21"/>
    <p:sldId id="474" r:id="rId22"/>
    <p:sldId id="476" r:id="rId23"/>
    <p:sldId id="477" r:id="rId24"/>
    <p:sldId id="478" r:id="rId25"/>
    <p:sldId id="479" r:id="rId26"/>
    <p:sldId id="480" r:id="rId27"/>
    <p:sldId id="481" r:id="rId28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942"/>
    <a:srgbClr val="FFFFFF"/>
    <a:srgbClr val="0070C0"/>
    <a:srgbClr val="95B3D7"/>
    <a:srgbClr val="9DE68C"/>
    <a:srgbClr val="C2F67C"/>
    <a:srgbClr val="F27C7C"/>
    <a:srgbClr val="D99694"/>
    <a:srgbClr val="FF0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0" autoAdjust="0"/>
    <p:restoredTop sz="86479" autoAdjust="0"/>
  </p:normalViewPr>
  <p:slideViewPr>
    <p:cSldViewPr>
      <p:cViewPr varScale="1">
        <p:scale>
          <a:sx n="125" d="100"/>
          <a:sy n="125" d="100"/>
        </p:scale>
        <p:origin x="176" y="208"/>
      </p:cViewPr>
      <p:guideLst>
        <p:guide orient="horz" pos="180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3253-51AE-4C40-AB6B-AA3A7DF4D210}" type="datetimeFigureOut">
              <a:rPr lang="en-US" smtClean="0"/>
              <a:pPr/>
              <a:t>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729AB-B77D-48AE-AA10-D1BD2B4D0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abstraction is how you will tackle the rising complexity of the problems we ask you to solve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abstraction also helps you solve problems even if you don't know all the details on how to solve them yet</a:t>
            </a:r>
          </a:p>
          <a:p>
            <a:r>
              <a:rPr lang="en-US" dirty="0"/>
              <a:t>-</a:t>
            </a:r>
            <a:r>
              <a:rPr lang="en-US" baseline="0" dirty="0"/>
              <a:t> remember: programming languages are there for YOUR benefit, not the computer's</a:t>
            </a:r>
          </a:p>
          <a:p>
            <a:r>
              <a:rPr lang="en-US" baseline="0" dirty="0"/>
              <a:t>- MAKE YOUR LIFE EASIER FOR YOURSELF</a:t>
            </a:r>
          </a:p>
          <a:p>
            <a:endParaRPr lang="en-US" baseline="0" dirty="0"/>
          </a:p>
          <a:p>
            <a:r>
              <a:rPr lang="en-US" baseline="0" dirty="0"/>
              <a:t>[diagram: the "write a greeting program" and list of steps are on the abstract side. the C code is on the concrete side.]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40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3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two hard problems in CS: recursion, naming, and off-by-one errors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NAMES INDICATE INTENT AND PURPOSE.</a:t>
            </a:r>
          </a:p>
          <a:p>
            <a:r>
              <a:rPr lang="en-US" baseline="0" dirty="0"/>
              <a:t>- if something really is temporary, name it "</a:t>
            </a:r>
            <a:r>
              <a:rPr lang="en-US" baseline="0" dirty="0" err="1"/>
              <a:t>tempWhatever</a:t>
            </a:r>
            <a:r>
              <a:rPr lang="en-US" baseline="0" dirty="0"/>
              <a:t>" to indicate its PURPOSE.</a:t>
            </a:r>
          </a:p>
          <a:p>
            <a:r>
              <a:rPr lang="en-US" baseline="0" dirty="0"/>
              <a:t>- use "verb noun" for function names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4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50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user could</a:t>
            </a:r>
            <a:r>
              <a:rPr lang="en-US" baseline="0" dirty="0"/>
              <a:t> want to get lines of different lengths</a:t>
            </a:r>
          </a:p>
          <a:p>
            <a:r>
              <a:rPr lang="en-US" baseline="0" dirty="0"/>
              <a:t>- local arrays are like local variables, and disappear when the function returns</a:t>
            </a:r>
          </a:p>
          <a:p>
            <a:r>
              <a:rPr lang="en-US" baseline="0" dirty="0"/>
              <a:t>- let's go top-down again: start with the *interface to the function* and then figure out the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5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it returns void (just like Java)</a:t>
            </a:r>
          </a:p>
          <a:p>
            <a:r>
              <a:rPr lang="en-US" dirty="0"/>
              <a:t>- how would you write an array parameter in Java? (char[]</a:t>
            </a:r>
            <a:r>
              <a:rPr lang="en-US" baseline="0" dirty="0"/>
              <a:t> input)</a:t>
            </a:r>
          </a:p>
          <a:p>
            <a:r>
              <a:rPr lang="en-US" baseline="0" dirty="0"/>
              <a:t>- the second signature is NOT how we usually write it in 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44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the length of the array in C is only known at </a:t>
            </a:r>
            <a:r>
              <a:rPr lang="en-US" i="1" dirty="0"/>
              <a:t>compile-time. </a:t>
            </a:r>
            <a:r>
              <a:rPr lang="en-US" i="0" dirty="0"/>
              <a:t>it is erased and is not known at runtime </a:t>
            </a:r>
            <a:r>
              <a:rPr lang="en-US" i="1" dirty="0"/>
              <a:t>at all.</a:t>
            </a:r>
            <a:endParaRPr lang="en-US" dirty="0"/>
          </a:p>
          <a:p>
            <a:pPr marL="0" marR="0" lvl="1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the array doesn't "know" how long it is. the array doesn’t even know that it </a:t>
            </a:r>
            <a:r>
              <a:rPr lang="en-US" i="1" dirty="0"/>
              <a:t>is</a:t>
            </a:r>
            <a:r>
              <a:rPr lang="en-US" i="0" dirty="0"/>
              <a:t> an array!</a:t>
            </a:r>
            <a:endParaRPr lang="en-US" dirty="0"/>
          </a:p>
          <a:p>
            <a:pPr marL="0" marR="0" lvl="1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</a:t>
            </a:r>
            <a:r>
              <a:rPr lang="en-US" baseline="0" dirty="0"/>
              <a:t> pointers are a bit like Java references, but lower level</a:t>
            </a:r>
          </a:p>
          <a:p>
            <a:pPr marL="0" marR="0" lvl="1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the pointer just specifies *where* something is, it doesn't specify how *big* it is</a:t>
            </a:r>
          </a:p>
          <a:p>
            <a:pPr marL="0" marR="0" lvl="1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1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[diagram: a water bottle sits on a table. a person is pointing at it, and telling </a:t>
            </a:r>
            <a:r>
              <a:rPr lang="en-US" baseline="0" dirty="0" err="1"/>
              <a:t>get_water</a:t>
            </a:r>
            <a:r>
              <a:rPr lang="en-US" baseline="0" dirty="0"/>
              <a:t> to fill it up.]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19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the</a:t>
            </a:r>
            <a:r>
              <a:rPr lang="en-US" baseline="0" dirty="0"/>
              <a:t> pointer</a:t>
            </a:r>
            <a:r>
              <a:rPr lang="en-US" dirty="0"/>
              <a:t> says "here is a place where you can put one or more chars"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any time you would write "</a:t>
            </a:r>
            <a:r>
              <a:rPr lang="en-US" dirty="0" err="1"/>
              <a:t>sometype</a:t>
            </a:r>
            <a:r>
              <a:rPr lang="en-US" dirty="0"/>
              <a:t>[] blah" as a parameter in Java, you write it "</a:t>
            </a:r>
            <a:r>
              <a:rPr lang="en-US" dirty="0" err="1"/>
              <a:t>sometype</a:t>
            </a:r>
            <a:r>
              <a:rPr lang="en-US" dirty="0"/>
              <a:t>*</a:t>
            </a:r>
            <a:r>
              <a:rPr lang="en-US" baseline="0" dirty="0"/>
              <a:t> blah" in C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why does this happen? an array can be HUGE </a:t>
            </a:r>
            <a:r>
              <a:rPr lang="mr-IN" baseline="0" dirty="0"/>
              <a:t>–</a:t>
            </a:r>
            <a:r>
              <a:rPr lang="en-US" baseline="0" dirty="0"/>
              <a:t> thousands or millions of items long. far easier to say "there it is" than try to move it 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96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</a:t>
            </a:r>
            <a:r>
              <a:rPr lang="en-US" dirty="0" err="1"/>
              <a:t>len</a:t>
            </a:r>
            <a:r>
              <a:rPr lang="en-US" dirty="0"/>
              <a:t> == 0, what happens? (how would </a:t>
            </a:r>
            <a:r>
              <a:rPr lang="en-US" dirty="0" err="1"/>
              <a:t>len</a:t>
            </a:r>
            <a:r>
              <a:rPr lang="en-US" dirty="0"/>
              <a:t> == 0, when </a:t>
            </a:r>
            <a:r>
              <a:rPr lang="en-US" dirty="0" err="1"/>
              <a:t>fgets</a:t>
            </a:r>
            <a:r>
              <a:rPr lang="en-US" dirty="0"/>
              <a:t> always gives you the \n? </a:t>
            </a:r>
            <a:r>
              <a:rPr lang="en-US" dirty="0" err="1"/>
              <a:t>welll</a:t>
            </a:r>
            <a:r>
              <a:rPr lang="en-US" dirty="0"/>
              <a:t> if size == 1</a:t>
            </a:r>
            <a:r>
              <a:rPr lang="mr-IN" dirty="0"/>
              <a:t>…</a:t>
            </a:r>
            <a:r>
              <a:rPr lang="en-US" dirty="0"/>
              <a:t>)</a:t>
            </a:r>
          </a:p>
          <a:p>
            <a:r>
              <a:rPr lang="en-US" dirty="0"/>
              <a:t>- what would the prototype for </a:t>
            </a:r>
            <a:r>
              <a:rPr lang="en-US" dirty="0" err="1"/>
              <a:t>ask_for_input</a:t>
            </a:r>
            <a:r>
              <a:rPr lang="en-US" dirty="0"/>
              <a:t> (described in the comments of this example)</a:t>
            </a:r>
            <a:r>
              <a:rPr lang="en-US" baseline="0" dirty="0"/>
              <a:t> 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01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</a:t>
            </a:r>
            <a:r>
              <a:rPr lang="en-US" baseline="0" dirty="0"/>
              <a:t> earliest C-like language compiler ran on a machine with 4KB of RAM available</a:t>
            </a:r>
          </a:p>
          <a:p>
            <a:r>
              <a:rPr lang="en-US" baseline="0" dirty="0"/>
              <a:t>- it could not read the entire program in at once; it could only read one line at a time, and compile it right there</a:t>
            </a:r>
          </a:p>
          <a:p>
            <a:r>
              <a:rPr lang="en-US" baseline="0" dirty="0"/>
              <a:t>- it could only remember things it had seen in the past. it couldn’t look at the whole program at once like more modern compilers can.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4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 often draw memory with the addresses increasing </a:t>
            </a:r>
            <a:r>
              <a:rPr lang="en-US" i="1" dirty="0"/>
              <a:t>upwards</a:t>
            </a:r>
            <a:r>
              <a:rPr lang="en-US" i="0" dirty="0"/>
              <a:t> </a:t>
            </a:r>
            <a:r>
              <a:rPr lang="mr-IN" i="0" dirty="0"/>
              <a:t>–</a:t>
            </a:r>
            <a:r>
              <a:rPr lang="en-US" i="0" dirty="0"/>
              <a:t> this will make more sense when we get to the stack</a:t>
            </a:r>
          </a:p>
          <a:p>
            <a:endParaRPr lang="en-US" i="0" dirty="0"/>
          </a:p>
          <a:p>
            <a:r>
              <a:rPr lang="en-US" i="0" dirty="0"/>
              <a:t>[diagram: an array of bytes, where each byte has a hexadecimal address. the bytes from DC04 to DC07 are circled and represent a 4-byte value.]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10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reordering functions within a file is generally</a:t>
            </a:r>
            <a:r>
              <a:rPr lang="en-US" baseline="0" dirty="0"/>
              <a:t> cleaner but prototypes are sometimes unavoidable (mutually recursive functions)</a:t>
            </a:r>
          </a:p>
          <a:p>
            <a:r>
              <a:rPr lang="en-US" baseline="0" dirty="0"/>
              <a:t>- but usually, we put all the prototypes in a separate "header file" which we'll come back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43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when we run 2_return_array_fail</a:t>
            </a:r>
            <a:r>
              <a:rPr lang="en-US" baseline="0" dirty="0"/>
              <a:t>, it prints weird garbage instead of what we type</a:t>
            </a:r>
          </a:p>
          <a:p>
            <a:r>
              <a:rPr lang="en-US" baseline="0" dirty="0"/>
              <a:t>- the space for the array "disappears" and is then reused by </a:t>
            </a:r>
            <a:r>
              <a:rPr lang="en-US" baseline="0" dirty="0" err="1"/>
              <a:t>printf</a:t>
            </a:r>
            <a:r>
              <a:rPr lang="mr-IN" baseline="0" dirty="0"/>
              <a:t>…</a:t>
            </a:r>
            <a:r>
              <a:rPr lang="en-US" baseline="0" dirty="0"/>
              <a:t> which "steps on its own toes"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3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</a:t>
            </a:r>
            <a:r>
              <a:rPr lang="en-US" baseline="0" dirty="0" err="1"/>
              <a:t>fgets</a:t>
            </a:r>
            <a:r>
              <a:rPr lang="en-US" baseline="0" dirty="0"/>
              <a:t> is getting the line of text, INCLUDING the newline at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4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* well in Java a char holds a single </a:t>
            </a:r>
            <a:r>
              <a:rPr lang="en-US" i="1" dirty="0"/>
              <a:t>UTF-16 code unit </a:t>
            </a:r>
            <a:r>
              <a:rPr lang="en-US" i="0" dirty="0"/>
              <a:t>which </a:t>
            </a:r>
            <a:r>
              <a:rPr lang="en-US" b="1" i="0" dirty="0"/>
              <a:t>may or may not be </a:t>
            </a:r>
            <a:r>
              <a:rPr lang="en-US" i="0" dirty="0"/>
              <a:t>an whole </a:t>
            </a:r>
            <a:r>
              <a:rPr lang="en-US" i="1" dirty="0"/>
              <a:t>UTF codepoint </a:t>
            </a:r>
            <a:r>
              <a:rPr lang="en-US" i="0" dirty="0"/>
              <a:t>because Java was a super early adopter of Unicode and Unicode started as 16 bits and then went to 21 bits and Java got left holding the 16-bit bag and now you can’t actually put every character into a Java char (e.g. emoji don’t fit, you have to use a Java </a:t>
            </a:r>
            <a:r>
              <a:rPr lang="en-US" i="0" dirty="0" err="1"/>
              <a:t>int</a:t>
            </a:r>
            <a:r>
              <a:rPr lang="en-US" i="0" dirty="0"/>
              <a:t> instead) and it’s kind of a mess but OH WELL.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† the </a:t>
            </a:r>
            <a:r>
              <a:rPr lang="en-US" sz="1000" i="1" dirty="0"/>
              <a:t>actual definition</a:t>
            </a:r>
            <a:r>
              <a:rPr lang="en-US" sz="1000" i="0" dirty="0"/>
              <a:t> of a C char is that it’s 1) </a:t>
            </a:r>
            <a:r>
              <a:rPr lang="en-US" sz="1000" i="1" dirty="0"/>
              <a:t>at least</a:t>
            </a:r>
            <a:r>
              <a:rPr lang="en-US" sz="1000" i="0" dirty="0"/>
              <a:t> 8 bits and is 2) the smallest </a:t>
            </a:r>
            <a:r>
              <a:rPr lang="en-US" sz="1000" b="1" i="0" dirty="0"/>
              <a:t>addressable </a:t>
            </a:r>
            <a:r>
              <a:rPr lang="en-US" sz="1000" b="0" i="0" dirty="0"/>
              <a:t>unit of data on the machine. most general-purpose CPU architectures today are byte-addressed and use 8-bit bytes. but it is </a:t>
            </a:r>
            <a:r>
              <a:rPr lang="en-US" sz="1000" b="0" i="1" dirty="0"/>
              <a:t>absolutely possible </a:t>
            </a:r>
            <a:r>
              <a:rPr lang="en-US" sz="1000" b="0" i="0" dirty="0"/>
              <a:t>for a C char to be 64 bits in size on a 64-bit word-addressed machine. it’s… well just don’t think about it. just put your fingers in your ears and go LA LA LA</a:t>
            </a:r>
            <a:endParaRPr lang="en-US" i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2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clearly the array slots go up to</a:t>
            </a:r>
            <a:r>
              <a:rPr lang="en-US" baseline="0" dirty="0"/>
              <a:t> 99 but not enough room here :P</a:t>
            </a:r>
            <a:endParaRPr lang="en-US" dirty="0"/>
          </a:p>
          <a:p>
            <a:r>
              <a:rPr lang="en-US" dirty="0"/>
              <a:t>- \0</a:t>
            </a:r>
            <a:r>
              <a:rPr lang="en-US" baseline="0" dirty="0"/>
              <a:t> is the escape sequence for the zero terminator.</a:t>
            </a:r>
          </a:p>
          <a:p>
            <a:r>
              <a:rPr lang="en-US" baseline="0" dirty="0"/>
              <a:t>- usually you don't have to write it, cause C will put it in for you in "string literals" and the </a:t>
            </a:r>
            <a:r>
              <a:rPr lang="en-US" baseline="0" dirty="0" err="1"/>
              <a:t>stdlib</a:t>
            </a:r>
            <a:r>
              <a:rPr lang="en-US" baseline="0" dirty="0"/>
              <a:t> functions do it too</a:t>
            </a:r>
          </a:p>
          <a:p>
            <a:r>
              <a:rPr lang="en-US" baseline="0" dirty="0"/>
              <a:t>- every character is really just a number </a:t>
            </a:r>
            <a:r>
              <a:rPr lang="mr-IN" baseline="0" dirty="0"/>
              <a:t>–</a:t>
            </a:r>
            <a:r>
              <a:rPr lang="en-US" baseline="0" dirty="0"/>
              <a:t> and \0 is 0</a:t>
            </a:r>
          </a:p>
          <a:p>
            <a:r>
              <a:rPr lang="en-US" baseline="0" dirty="0"/>
              <a:t>- what do you think might happen if there were no terminator</a:t>
            </a:r>
            <a:r>
              <a:rPr lang="mr-IN" baseline="0" dirty="0"/>
              <a:t>…</a:t>
            </a:r>
            <a:r>
              <a:rPr lang="en-US" baseline="0" dirty="0"/>
              <a:t>?</a:t>
            </a:r>
          </a:p>
          <a:p>
            <a:endParaRPr lang="en-US" baseline="0" dirty="0"/>
          </a:p>
          <a:p>
            <a:r>
              <a:rPr lang="en-US" baseline="0" dirty="0"/>
              <a:t>[diagram: an array of characters, where the first 8 characters are Jarrett and the newline, and the 9</a:t>
            </a:r>
            <a:r>
              <a:rPr lang="en-US" baseline="30000" dirty="0"/>
              <a:t>th</a:t>
            </a:r>
            <a:r>
              <a:rPr lang="en-US" baseline="0" dirty="0"/>
              <a:t> character is \0]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08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you can change the characters in a string</a:t>
            </a:r>
            <a:r>
              <a:rPr lang="en-US" baseline="0" dirty="0"/>
              <a:t>, since it's just an array</a:t>
            </a:r>
          </a:p>
          <a:p>
            <a:r>
              <a:rPr lang="en-US" baseline="0" dirty="0"/>
              <a:t>- single quotes are character literals </a:t>
            </a:r>
            <a:r>
              <a:rPr lang="mr-IN" baseline="0" dirty="0"/>
              <a:t>–</a:t>
            </a:r>
            <a:r>
              <a:rPr lang="en-US" baseline="0" dirty="0"/>
              <a:t> a single character value, like \0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you could also write "input[4] = 0;"</a:t>
            </a:r>
          </a:p>
          <a:p>
            <a:r>
              <a:rPr lang="en-US" baseline="0" dirty="0"/>
              <a:t>- the characters are still in the array </a:t>
            </a:r>
            <a:r>
              <a:rPr lang="mr-IN" baseline="0" dirty="0"/>
              <a:t>–</a:t>
            </a:r>
            <a:r>
              <a:rPr lang="en-US" baseline="0" dirty="0"/>
              <a:t> just "no longer part of the string"</a:t>
            </a:r>
          </a:p>
          <a:p>
            <a:endParaRPr lang="en-US" baseline="0" dirty="0"/>
          </a:p>
          <a:p>
            <a:r>
              <a:rPr lang="en-US" baseline="0" dirty="0"/>
              <a:t>[diagram: the same array as last slide, but the zero terminator can be placed anywhere within the string to end the string there.]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51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someString.length</a:t>
            </a:r>
            <a:r>
              <a:rPr lang="en-US" dirty="0"/>
              <a:t>() in Java</a:t>
            </a:r>
          </a:p>
          <a:p>
            <a:r>
              <a:rPr lang="en-US" dirty="0"/>
              <a:t>- C strings are arrays, and we saw there can</a:t>
            </a:r>
            <a:r>
              <a:rPr lang="en-US" baseline="0" dirty="0"/>
              <a:t> be fewer characters in the string (before the terminator) than in the array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strlen</a:t>
            </a:r>
            <a:r>
              <a:rPr lang="en-US" baseline="0" dirty="0"/>
              <a:t>() is an O(n) time operation </a:t>
            </a:r>
            <a:r>
              <a:rPr lang="mr-IN" baseline="0" dirty="0"/>
              <a:t>–</a:t>
            </a:r>
            <a:r>
              <a:rPr lang="en-US" baseline="0" dirty="0"/>
              <a:t> don't use it inside loops if you can avoid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71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Java's static methods are functions!</a:t>
            </a:r>
          </a:p>
          <a:p>
            <a:r>
              <a:rPr lang="en-US" baseline="0" dirty="0"/>
              <a:t>- the shorter code is more readable, and its purpose and effect are more identifiable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8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7645"/>
            <a:ext cx="7772400" cy="14605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/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 (no ani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/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00700"/>
            <a:ext cx="9144000" cy="114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95301"/>
            <a:ext cx="8991600" cy="480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296960"/>
            <a:ext cx="1219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296960"/>
            <a:ext cx="685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7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hf hdr="0" dt="0"/>
  <p:txStyles>
    <p:titleStyle>
      <a:lvl1pPr algn="l" defTabSz="82296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GulimChe" pitchFamily="49" charset="-127"/>
          <a:cs typeface="MoolBoran" pitchFamily="34" charset="0"/>
        </a:defRPr>
      </a:lvl1pPr>
    </p:titleStyle>
    <p:bodyStyle>
      <a:lvl1pPr marL="204312" indent="-204312" algn="l" defTabSz="822960" rtl="0" eaLnBrk="1" latinLnBrk="0" hangingPunct="1">
        <a:spcBef>
          <a:spcPts val="0"/>
        </a:spcBef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67" indent="-207170" algn="l" defTabSz="822960" rtl="0" eaLnBrk="1" latinLnBrk="0" hangingPunct="1">
        <a:spcBef>
          <a:spcPts val="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0078" indent="-205740" algn="l" defTabSz="822960" rtl="0" eaLnBrk="1" latinLnBrk="0" hangingPunct="1">
        <a:spcBef>
          <a:spcPts val="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1532" indent="-205740" algn="l" defTabSz="822960" rtl="0" eaLnBrk="1" latinLnBrk="0" hangingPunct="1"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05740" algn="l" defTabSz="822960" rtl="0" eaLnBrk="1" latinLnBrk="0" hangingPunct="1">
        <a:spcBef>
          <a:spcPts val="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mr-IN" dirty="0"/>
              <a:t>–</a:t>
            </a:r>
            <a:r>
              <a:rPr lang="en-US" dirty="0"/>
              <a:t> Functions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0449</a:t>
            </a:r>
          </a:p>
          <a:p>
            <a:r>
              <a:rPr lang="en-US" dirty="0"/>
              <a:t>Jarrett Billingsley</a:t>
            </a:r>
          </a:p>
        </p:txBody>
      </p:sp>
    </p:spTree>
    <p:extLst>
      <p:ext uri="{BB962C8B-B14F-4D97-AF65-F5344CB8AC3E}">
        <p14:creationId xmlns:p14="http://schemas.microsoft.com/office/powerpoint/2010/main" val="36120865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Truncating (shortening) a string (animated)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916361"/>
          </a:xfrm>
        </p:spPr>
        <p:txBody>
          <a:bodyPr/>
          <a:lstStyle/>
          <a:p>
            <a:r>
              <a:rPr lang="en-US" dirty="0"/>
              <a:t>if we want to remove one or more characters from the end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you can </a:t>
            </a:r>
            <a:r>
              <a:rPr lang="en-US" b="1" dirty="0"/>
              <a:t>put a zero terminator</a:t>
            </a:r>
            <a:r>
              <a:rPr lang="en-US" dirty="0"/>
              <a:t> anywhere you want.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31001"/>
              </p:ext>
            </p:extLst>
          </p:nvPr>
        </p:nvGraphicFramePr>
        <p:xfrm>
          <a:off x="304800" y="1257300"/>
          <a:ext cx="9601200" cy="1150029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709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3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4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5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6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7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8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9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10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11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12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13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14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90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J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r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r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e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\n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\0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52030"/>
              </p:ext>
            </p:extLst>
          </p:nvPr>
        </p:nvGraphicFramePr>
        <p:xfrm>
          <a:off x="2819400" y="1811873"/>
          <a:ext cx="700246" cy="63355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700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3556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\0</a:t>
                      </a:r>
                    </a:p>
                  </a:txBody>
                  <a:tcPr marL="100035" marR="100035" marT="50018" marB="5001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219200" y="2512637"/>
            <a:ext cx="3339377" cy="972485"/>
            <a:chOff x="1219200" y="2705100"/>
            <a:chExt cx="3339377" cy="972485"/>
          </a:xfrm>
        </p:grpSpPr>
        <p:sp>
          <p:nvSpPr>
            <p:cNvPr id="9" name="TextBox 8"/>
            <p:cNvSpPr txBox="1"/>
            <p:nvPr/>
          </p:nvSpPr>
          <p:spPr>
            <a:xfrm>
              <a:off x="1219200" y="3154365"/>
              <a:ext cx="3339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input[</a:t>
              </a:r>
              <a:r>
                <a:rPr lang="en-US" sz="2800" b="1" dirty="0">
                  <a:solidFill>
                    <a:schemeClr val="accent3">
                      <a:lumMod val="75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4</a:t>
              </a:r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] = 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'\0'</a:t>
              </a:r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;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200400" y="2705100"/>
              <a:ext cx="0" cy="4873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819400" y="3554575"/>
            <a:ext cx="4701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where should we put it if we want to</a:t>
            </a:r>
            <a:br>
              <a:rPr lang="en-US" sz="2200" dirty="0"/>
            </a:br>
            <a:r>
              <a:rPr lang="en-US" sz="2200" dirty="0"/>
              <a:t>get rid of the newline character?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05400" y="2501504"/>
            <a:ext cx="0" cy="9836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13509" y="4324016"/>
            <a:ext cx="5383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let's put it at 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(length of string) </a:t>
            </a:r>
            <a:r>
              <a:rPr lang="mr-IN" sz="2200" b="1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1.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8179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2118 -2.22222E-6 " pathEditMode="relative" rAng="0" ptsTypes="AA">
                                      <p:cBhvr>
                                        <p:cTn id="2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length of a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1125416"/>
          </a:xfrm>
        </p:spPr>
        <p:txBody>
          <a:bodyPr/>
          <a:lstStyle/>
          <a:p>
            <a:r>
              <a:rPr lang="en-US" dirty="0"/>
              <a:t>do you remember how Java does it?</a:t>
            </a:r>
          </a:p>
          <a:p>
            <a:r>
              <a:rPr lang="en-US" dirty="0"/>
              <a:t>in C, you have to </a:t>
            </a:r>
            <a:r>
              <a:rPr lang="en-US" b="1" dirty="0"/>
              <a:t>count the characters </a:t>
            </a:r>
            <a:r>
              <a:rPr lang="en-US" dirty="0"/>
              <a:t>until the terminator.</a:t>
            </a:r>
          </a:p>
          <a:p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strlen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/>
              <a:t> from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string.h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dirty="0"/>
              <a:t> does this.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638300"/>
            <a:ext cx="586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char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input[</a:t>
            </a:r>
            <a:r>
              <a:rPr lang="en-US" sz="2800" b="1" dirty="0">
                <a:solidFill>
                  <a:srgbClr val="9BBB59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pPr lvl="0"/>
            <a:r>
              <a:rPr lang="en-US" sz="2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fgets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(input, </a:t>
            </a:r>
            <a:r>
              <a:rPr lang="en-US" sz="2800" b="1" dirty="0">
                <a:solidFill>
                  <a:srgbClr val="9BBB59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stdin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2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strlen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(input);</a:t>
            </a:r>
          </a:p>
          <a:p>
            <a:pPr lvl="0"/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input[</a:t>
            </a:r>
            <a:r>
              <a:rPr lang="en-US" sz="2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mr-IN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–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=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'\0'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181600" y="2152395"/>
            <a:ext cx="3688554" cy="1143001"/>
            <a:chOff x="1778465" y="178166"/>
            <a:chExt cx="3688554" cy="1143001"/>
          </a:xfrm>
        </p:grpSpPr>
        <p:sp>
          <p:nvSpPr>
            <p:cNvPr id="10" name="Left Brace 9"/>
            <p:cNvSpPr/>
            <p:nvPr/>
          </p:nvSpPr>
          <p:spPr>
            <a:xfrm rot="10800000">
              <a:off x="1778465" y="178166"/>
              <a:ext cx="543483" cy="1143000"/>
            </a:xfrm>
            <a:prstGeom prst="leftBrace">
              <a:avLst>
                <a:gd name="adj1" fmla="val 18619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21948" y="213171"/>
              <a:ext cx="314507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all of this is what we need to read a line of text from the console.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3537390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you wanted to read another line, would you </a:t>
            </a:r>
            <a:r>
              <a:rPr lang="en-US" sz="2200" b="1" dirty="0"/>
              <a:t>copy and paste </a:t>
            </a:r>
            <a:r>
              <a:rPr lang="en-US" sz="2200" dirty="0"/>
              <a:t>this?</a:t>
            </a:r>
          </a:p>
        </p:txBody>
      </p:sp>
      <p:sp>
        <p:nvSpPr>
          <p:cNvPr id="13" name="TextBox 12"/>
          <p:cNvSpPr txBox="1"/>
          <p:nvPr/>
        </p:nvSpPr>
        <p:spPr>
          <a:xfrm rot="21289157">
            <a:off x="528682" y="3948283"/>
            <a:ext cx="8086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NNNNOOOOOOOOOOO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5" name="noo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5572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15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3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3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22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a function?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1295399"/>
          </a:xfrm>
        </p:spPr>
        <p:txBody>
          <a:bodyPr/>
          <a:lstStyle/>
          <a:p>
            <a:r>
              <a:rPr lang="en-US" dirty="0"/>
              <a:t>a named piece of code with inputs (parameters) and outputs (return values, </a:t>
            </a:r>
            <a:r>
              <a:rPr lang="en-US" b="1" dirty="0"/>
              <a:t>side effects</a:t>
            </a:r>
            <a:r>
              <a:rPr lang="en-US" dirty="0"/>
              <a:t>)</a:t>
            </a:r>
          </a:p>
          <a:p>
            <a:r>
              <a:rPr lang="en-US" dirty="0"/>
              <a:t>a </a:t>
            </a:r>
            <a:r>
              <a:rPr lang="en-US" i="1" dirty="0"/>
              <a:t>really useful problem solving tool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078" y="1790700"/>
            <a:ext cx="4456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fgets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(input, </a:t>
            </a:r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stdin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lvl="0"/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strlen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(input);</a:t>
            </a:r>
          </a:p>
          <a:p>
            <a:pPr lvl="0"/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input[</a:t>
            </a:r>
            <a:r>
              <a:rPr lang="en-US" sz="2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mr-IN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–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=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'\0'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105400" y="2160031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get_line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(input, </a:t>
            </a:r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5219" y="3229473"/>
            <a:ext cx="5617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if you had never seen this code before,</a:t>
            </a:r>
          </a:p>
          <a:p>
            <a:pPr algn="ctr"/>
            <a:r>
              <a:rPr lang="en-US" sz="2200" dirty="0"/>
              <a:t>how quickly could you tell me what it does?</a:t>
            </a:r>
          </a:p>
        </p:txBody>
      </p:sp>
    </p:spTree>
    <p:extLst>
      <p:ext uri="{BB962C8B-B14F-4D97-AF65-F5344CB8AC3E}">
        <p14:creationId xmlns:p14="http://schemas.microsoft.com/office/powerpoint/2010/main" val="1884208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Abstraction: What to do vs. How to do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b="1" dirty="0"/>
              <a:t>abstraction</a:t>
            </a:r>
            <a:r>
              <a:rPr lang="en-US" dirty="0"/>
              <a:t> is about hiding details: focusing more on the </a:t>
            </a:r>
            <a:r>
              <a:rPr lang="en-US" i="1" dirty="0"/>
              <a:t>what</a:t>
            </a:r>
            <a:r>
              <a:rPr lang="en-US" dirty="0"/>
              <a:t> and the </a:t>
            </a:r>
            <a:r>
              <a:rPr lang="en-US" i="1" dirty="0"/>
              <a:t>why</a:t>
            </a:r>
            <a:r>
              <a:rPr lang="en-US" dirty="0"/>
              <a:t> and less on the </a:t>
            </a:r>
            <a:r>
              <a:rPr lang="en-US" i="1" dirty="0"/>
              <a:t>how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2271" y="1448434"/>
            <a:ext cx="8610600" cy="799466"/>
            <a:chOff x="212271" y="1448434"/>
            <a:chExt cx="8610600" cy="799466"/>
          </a:xfrm>
        </p:grpSpPr>
        <p:sp>
          <p:nvSpPr>
            <p:cNvPr id="6" name="Left-Right Arrow 5"/>
            <p:cNvSpPr/>
            <p:nvPr/>
          </p:nvSpPr>
          <p:spPr>
            <a:xfrm>
              <a:off x="212271" y="1714500"/>
              <a:ext cx="8610600" cy="533400"/>
            </a:xfrm>
            <a:prstGeom prst="leftRightArrow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1448434"/>
              <a:ext cx="107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abstract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09329" y="1448434"/>
              <a:ext cx="1113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i="1" dirty="0"/>
                <a:t>concrete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1169" y="2304032"/>
            <a:ext cx="149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write a greeting program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4609" y="2304032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/>
              <a:t>ask user for first name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/>
              <a:t>ask user for last name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/>
              <a:t>say "Hello, First Last"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1700" y="2304032"/>
            <a:ext cx="6324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2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char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first[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100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2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char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last[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100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"What's your first name? "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fgets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(first,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100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stdin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2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(first);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first[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200" b="1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] =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457200" lvl="0" indent="-457200" defTabSz="914400">
              <a:defRPr/>
            </a:pP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"What's your last name? "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457200" lvl="0" indent="-457200" defTabSz="914400">
              <a:defRPr/>
            </a:pP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fgets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(last,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100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stdin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457200" lvl="0" indent="-457200" defTabSz="914400">
              <a:defRPr/>
            </a:pP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(last);</a:t>
            </a:r>
          </a:p>
          <a:p>
            <a:pPr marL="457200" lvl="0" indent="-457200" defTabSz="914400">
              <a:defRPr/>
            </a:pP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last[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200" b="1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] =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"Hello, %s %s!\n"</a:t>
            </a:r>
            <a:r>
              <a:rPr lang="en-US" sz="2200" b="1" dirty="0">
                <a:latin typeface="Consolas" charset="0"/>
                <a:ea typeface="Consolas" charset="0"/>
                <a:cs typeface="Consolas" charset="0"/>
              </a:rPr>
              <a:t>, first, last);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9630" y="3412029"/>
            <a:ext cx="5079537" cy="813902"/>
            <a:chOff x="279630" y="3412029"/>
            <a:chExt cx="5079537" cy="813902"/>
          </a:xfrm>
        </p:grpSpPr>
        <p:sp>
          <p:nvSpPr>
            <p:cNvPr id="16" name="TextBox 15"/>
            <p:cNvSpPr txBox="1"/>
            <p:nvPr/>
          </p:nvSpPr>
          <p:spPr>
            <a:xfrm>
              <a:off x="1077378" y="3795044"/>
              <a:ext cx="34840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we'd like </a:t>
              </a:r>
              <a:r>
                <a:rPr lang="en-US" sz="2200"/>
                <a:t>to stay over here.</a:t>
              </a:r>
              <a:endParaRPr lang="en-US" sz="2200" dirty="0"/>
            </a:p>
          </p:txBody>
        </p:sp>
        <p:sp>
          <p:nvSpPr>
            <p:cNvPr id="17" name="Left Brace 16"/>
            <p:cNvSpPr/>
            <p:nvPr/>
          </p:nvSpPr>
          <p:spPr>
            <a:xfrm rot="16200000">
              <a:off x="2628899" y="1062760"/>
              <a:ext cx="381000" cy="5079537"/>
            </a:xfrm>
            <a:prstGeom prst="leftBrace">
              <a:avLst>
                <a:gd name="adj1" fmla="val 53933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19400" y="4037701"/>
            <a:ext cx="3021249" cy="1338672"/>
            <a:chOff x="2819400" y="4037701"/>
            <a:chExt cx="3021249" cy="1338672"/>
          </a:xfrm>
        </p:grpSpPr>
        <p:sp>
          <p:nvSpPr>
            <p:cNvPr id="14" name="TextBox 13"/>
            <p:cNvSpPr txBox="1"/>
            <p:nvPr/>
          </p:nvSpPr>
          <p:spPr>
            <a:xfrm>
              <a:off x="2819400" y="4606932"/>
              <a:ext cx="30212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this stuff is hard for squishy human brains. </a:t>
              </a:r>
            </a:p>
          </p:txBody>
        </p:sp>
        <p:sp>
          <p:nvSpPr>
            <p:cNvPr id="19" name="Bent Arrow 18"/>
            <p:cNvSpPr/>
            <p:nvPr/>
          </p:nvSpPr>
          <p:spPr>
            <a:xfrm>
              <a:off x="5011341" y="4037701"/>
              <a:ext cx="814042" cy="619388"/>
            </a:xfrm>
            <a:prstGeom prst="bentArrow">
              <a:avLst>
                <a:gd name="adj1" fmla="val 7049"/>
                <a:gd name="adj2" fmla="val 11623"/>
                <a:gd name="adj3" fmla="val 19855"/>
                <a:gd name="adj4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001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dirty="0"/>
              <a:t>when you start writing bigger programs, it’s good to </a:t>
            </a:r>
            <a:r>
              <a:rPr lang="en-US" b="1" dirty="0"/>
              <a:t>layer</a:t>
            </a:r>
            <a:r>
              <a:rPr lang="en-US" dirty="0"/>
              <a:t> abstractions on top of each other.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" y="1473654"/>
            <a:ext cx="1066800" cy="4958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546" y="3331108"/>
            <a:ext cx="1565088" cy="4958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add_food</a:t>
            </a:r>
            <a:endParaRPr lang="en-US" sz="2200" b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15" name="Straight Arrow Connector 14"/>
          <p:cNvCxnSpPr>
            <a:cxnSpLocks/>
            <a:stCxn id="6" idx="2"/>
            <a:endCxn id="7" idx="0"/>
          </p:cNvCxnSpPr>
          <p:nvPr/>
        </p:nvCxnSpPr>
        <p:spPr>
          <a:xfrm flipH="1">
            <a:off x="867090" y="1969484"/>
            <a:ext cx="123510" cy="1361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26014" y="1311082"/>
            <a:ext cx="5709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dirty="0"/>
              <a:t> is the most abstract, and does almost no concrete work – it just calls other things.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F39940F-D5E4-0342-9EB2-30CA71D50BDF}"/>
              </a:ext>
            </a:extLst>
          </p:cNvPr>
          <p:cNvSpPr/>
          <p:nvPr/>
        </p:nvSpPr>
        <p:spPr>
          <a:xfrm>
            <a:off x="990600" y="2714191"/>
            <a:ext cx="1946086" cy="4958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remove_food</a:t>
            </a:r>
            <a:endParaRPr lang="en-US" sz="2200" b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9F98B71-E413-C14C-AD37-F04E565D2D6D}"/>
              </a:ext>
            </a:extLst>
          </p:cNvPr>
          <p:cNvSpPr/>
          <p:nvPr/>
        </p:nvSpPr>
        <p:spPr>
          <a:xfrm>
            <a:off x="2982071" y="3098236"/>
            <a:ext cx="1946086" cy="4958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list_foods</a:t>
            </a:r>
            <a:endParaRPr lang="en-US" sz="2200" b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C82F1F-00CF-884B-A632-12DDDC9D7550}"/>
              </a:ext>
            </a:extLst>
          </p:cNvPr>
          <p:cNvCxnSpPr>
            <a:cxnSpLocks/>
            <a:stCxn id="6" idx="2"/>
            <a:endCxn id="26" idx="0"/>
          </p:cNvCxnSpPr>
          <p:nvPr/>
        </p:nvCxnSpPr>
        <p:spPr>
          <a:xfrm rot="16200000" flipH="1">
            <a:off x="1104768" y="1855315"/>
            <a:ext cx="744707" cy="97304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898B4F9-89BD-8142-BA40-9C49AA86A073}"/>
              </a:ext>
            </a:extLst>
          </p:cNvPr>
          <p:cNvCxnSpPr>
            <a:cxnSpLocks/>
            <a:stCxn id="6" idx="2"/>
            <a:endCxn id="27" idx="0"/>
          </p:cNvCxnSpPr>
          <p:nvPr/>
        </p:nvCxnSpPr>
        <p:spPr>
          <a:xfrm rot="16200000" flipH="1">
            <a:off x="1908481" y="1051603"/>
            <a:ext cx="1128752" cy="2964514"/>
          </a:xfrm>
          <a:prstGeom prst="curvedConnector3">
            <a:avLst>
              <a:gd name="adj1" fmla="val 2062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D144D24-973D-9449-8797-7AFCC435E0B9}"/>
              </a:ext>
            </a:extLst>
          </p:cNvPr>
          <p:cNvSpPr txBox="1"/>
          <p:nvPr/>
        </p:nvSpPr>
        <p:spPr>
          <a:xfrm>
            <a:off x="4607560" y="2316927"/>
            <a:ext cx="4486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major features</a:t>
            </a:r>
            <a:r>
              <a:rPr lang="en-US" sz="2200" dirty="0"/>
              <a:t> of your program each get their own functions…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E357D2-B2E6-5540-BD05-A7F5EFD991FD}"/>
              </a:ext>
            </a:extLst>
          </p:cNvPr>
          <p:cNvSpPr txBox="1"/>
          <p:nvPr/>
        </p:nvSpPr>
        <p:spPr>
          <a:xfrm>
            <a:off x="4657158" y="3547270"/>
            <a:ext cx="4486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and they call the </a:t>
            </a:r>
            <a:r>
              <a:rPr lang="en-US" sz="2200" b="1" dirty="0"/>
              <a:t>concrete functions </a:t>
            </a:r>
            <a:r>
              <a:rPr lang="en-US" sz="2200" dirty="0"/>
              <a:t>that do the real work.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BF78D22-CAAB-7544-8BDC-0660DEF8573B}"/>
              </a:ext>
            </a:extLst>
          </p:cNvPr>
          <p:cNvSpPr/>
          <p:nvPr/>
        </p:nvSpPr>
        <p:spPr>
          <a:xfrm>
            <a:off x="114300" y="4653963"/>
            <a:ext cx="1752600" cy="4958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open_file</a:t>
            </a:r>
            <a:endParaRPr lang="en-US" sz="2200" b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C3B38510-8BC1-7346-A349-2EF872C59656}"/>
              </a:ext>
            </a:extLst>
          </p:cNvPr>
          <p:cNvSpPr/>
          <p:nvPr/>
        </p:nvSpPr>
        <p:spPr>
          <a:xfrm>
            <a:off x="2057400" y="4653963"/>
            <a:ext cx="1752600" cy="4958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get_food</a:t>
            </a:r>
            <a:endParaRPr lang="en-US" sz="2200" b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DA633BC-3F1B-2B4A-8BBA-1973041EFB66}"/>
              </a:ext>
            </a:extLst>
          </p:cNvPr>
          <p:cNvSpPr/>
          <p:nvPr/>
        </p:nvSpPr>
        <p:spPr>
          <a:xfrm>
            <a:off x="4000500" y="4653963"/>
            <a:ext cx="1752600" cy="4958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set_food</a:t>
            </a:r>
            <a:endParaRPr lang="en-US" sz="2200" b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554DB1-E503-8E44-9285-8E0CBD4B6DA0}"/>
              </a:ext>
            </a:extLst>
          </p:cNvPr>
          <p:cNvCxnSpPr>
            <a:cxnSpLocks/>
            <a:stCxn id="7" idx="2"/>
            <a:endCxn id="42" idx="0"/>
          </p:cNvCxnSpPr>
          <p:nvPr/>
        </p:nvCxnSpPr>
        <p:spPr>
          <a:xfrm>
            <a:off x="867090" y="3826938"/>
            <a:ext cx="123510" cy="8270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F321CE8-1508-F248-ADAC-2C2BB9E01491}"/>
              </a:ext>
            </a:extLst>
          </p:cNvPr>
          <p:cNvCxnSpPr>
            <a:cxnSpLocks/>
            <a:stCxn id="26" idx="2"/>
            <a:endCxn id="42" idx="0"/>
          </p:cNvCxnSpPr>
          <p:nvPr/>
        </p:nvCxnSpPr>
        <p:spPr>
          <a:xfrm rot="5400000">
            <a:off x="755151" y="3445471"/>
            <a:ext cx="1443942" cy="97304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48">
            <a:extLst>
              <a:ext uri="{FF2B5EF4-FFF2-40B4-BE49-F238E27FC236}">
                <a16:creationId xmlns:a16="http://schemas.microsoft.com/office/drawing/2014/main" id="{A42182A2-2148-3A40-A548-9A5691B0CFE6}"/>
              </a:ext>
            </a:extLst>
          </p:cNvPr>
          <p:cNvCxnSpPr>
            <a:cxnSpLocks/>
            <a:stCxn id="27" idx="2"/>
            <a:endCxn id="42" idx="0"/>
          </p:cNvCxnSpPr>
          <p:nvPr/>
        </p:nvCxnSpPr>
        <p:spPr>
          <a:xfrm rot="5400000">
            <a:off x="1942909" y="2641757"/>
            <a:ext cx="1059897" cy="296451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48">
            <a:extLst>
              <a:ext uri="{FF2B5EF4-FFF2-40B4-BE49-F238E27FC236}">
                <a16:creationId xmlns:a16="http://schemas.microsoft.com/office/drawing/2014/main" id="{895F82FC-77D8-4A4B-8B75-877FCFE55214}"/>
              </a:ext>
            </a:extLst>
          </p:cNvPr>
          <p:cNvCxnSpPr>
            <a:cxnSpLocks/>
            <a:stCxn id="7" idx="2"/>
            <a:endCxn id="47" idx="0"/>
          </p:cNvCxnSpPr>
          <p:nvPr/>
        </p:nvCxnSpPr>
        <p:spPr>
          <a:xfrm rot="16200000" flipH="1">
            <a:off x="2458433" y="2235595"/>
            <a:ext cx="827025" cy="400971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48">
            <a:extLst>
              <a:ext uri="{FF2B5EF4-FFF2-40B4-BE49-F238E27FC236}">
                <a16:creationId xmlns:a16="http://schemas.microsoft.com/office/drawing/2014/main" id="{0037C5F5-E3DF-5E47-BA22-A6A6C8797314}"/>
              </a:ext>
            </a:extLst>
          </p:cNvPr>
          <p:cNvCxnSpPr>
            <a:cxnSpLocks/>
            <a:stCxn id="26" idx="2"/>
            <a:endCxn id="47" idx="0"/>
          </p:cNvCxnSpPr>
          <p:nvPr/>
        </p:nvCxnSpPr>
        <p:spPr>
          <a:xfrm rot="16200000" flipH="1">
            <a:off x="2698250" y="2475413"/>
            <a:ext cx="1443942" cy="291315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48">
            <a:extLst>
              <a:ext uri="{FF2B5EF4-FFF2-40B4-BE49-F238E27FC236}">
                <a16:creationId xmlns:a16="http://schemas.microsoft.com/office/drawing/2014/main" id="{C2BA8BCD-0FB9-DB4B-8607-1A1070C51817}"/>
              </a:ext>
            </a:extLst>
          </p:cNvPr>
          <p:cNvCxnSpPr>
            <a:cxnSpLocks/>
            <a:stCxn id="27" idx="2"/>
            <a:endCxn id="46" idx="0"/>
          </p:cNvCxnSpPr>
          <p:nvPr/>
        </p:nvCxnSpPr>
        <p:spPr>
          <a:xfrm rot="5400000">
            <a:off x="2914459" y="3613307"/>
            <a:ext cx="1059897" cy="102141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721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4" grpId="0"/>
      <p:bldP spid="26" grpId="0" animBg="1"/>
      <p:bldP spid="27" grpId="0" animBg="1"/>
      <p:bldP spid="39" grpId="0"/>
      <p:bldP spid="40" grpId="0"/>
      <p:bldP spid="42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914399"/>
          </a:xfrm>
        </p:spPr>
        <p:txBody>
          <a:bodyPr/>
          <a:lstStyle/>
          <a:p>
            <a:r>
              <a:rPr lang="en-US" dirty="0"/>
              <a:t>code is there for </a:t>
            </a:r>
            <a:r>
              <a:rPr lang="en-US" i="1" dirty="0"/>
              <a:t>your</a:t>
            </a:r>
            <a:r>
              <a:rPr lang="en-US" dirty="0"/>
              <a:t> benefit</a:t>
            </a:r>
          </a:p>
          <a:p>
            <a:r>
              <a:rPr lang="en-US" dirty="0"/>
              <a:t>make it as easy as possible for you to read!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4097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temp = calculate(x1, x2);</a:t>
            </a:r>
            <a:endParaRPr lang="en-US" sz="2400" dirty="0"/>
          </a:p>
          <a:p>
            <a:pPr lvl="0"/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temp2 = temp *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3.333333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0"/>
            <a:r>
              <a:rPr lang="en-US" sz="2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do_stuff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(temp2,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9.807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4061" y="2782435"/>
            <a:ext cx="48141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never</a:t>
            </a:r>
            <a:r>
              <a:rPr lang="en-US" sz="2200" dirty="0"/>
              <a:t> use "temp" as a variable name.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334246"/>
            <a:ext cx="8025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name your functions according to </a:t>
            </a:r>
            <a:r>
              <a:rPr lang="en-US" sz="2200" b="1" dirty="0"/>
              <a:t>what they do, and to what.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894347"/>
            <a:ext cx="8136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avoid </a:t>
            </a:r>
            <a:r>
              <a:rPr lang="en-US" sz="2200" b="1" dirty="0"/>
              <a:t>hard-coding important numbers. </a:t>
            </a:r>
            <a:r>
              <a:rPr lang="en-US" sz="2200" dirty="0">
                <a:solidFill>
                  <a:srgbClr val="FF0000"/>
                </a:solidFill>
              </a:rPr>
              <a:t>use NAMED constants.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420" y="4595653"/>
            <a:ext cx="87751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most C code uses </a:t>
            </a:r>
            <a:r>
              <a:rPr lang="en-US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snake_case</a:t>
            </a:r>
            <a:r>
              <a:rPr lang="en-US" sz="2200" b="1" dirty="0"/>
              <a:t>, </a:t>
            </a:r>
            <a:r>
              <a:rPr lang="en-US" sz="2200" dirty="0"/>
              <a:t>so go with the flow and do the same.</a:t>
            </a:r>
          </a:p>
        </p:txBody>
      </p:sp>
    </p:spTree>
    <p:extLst>
      <p:ext uri="{BB962C8B-B14F-4D97-AF65-F5344CB8AC3E}">
        <p14:creationId xmlns:p14="http://schemas.microsoft.com/office/powerpoint/2010/main" val="1004399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212B-B3E0-6944-8D54-AF5924FD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want your code to read like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D04F-B0F8-AF40-9BD6-E5D422CC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495300"/>
          </a:xfrm>
        </p:spPr>
        <p:txBody>
          <a:bodyPr/>
          <a:lstStyle/>
          <a:p>
            <a:r>
              <a:rPr lang="en-US" dirty="0"/>
              <a:t>good naming and good abstractions let you do that.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5A63C-BE63-0E40-97DC-1994C7CE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F94CB-4246-2B42-9BA0-C0160E0E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75BDD-B478-0C49-93C0-2E77274C8255}"/>
              </a:ext>
            </a:extLst>
          </p:cNvPr>
          <p:cNvSpPr txBox="1"/>
          <p:nvPr/>
        </p:nvSpPr>
        <p:spPr>
          <a:xfrm>
            <a:off x="381000" y="1078818"/>
            <a:ext cx="516038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  <a:b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read_config_file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start_worker_threads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application_running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  <a:b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poll_events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get_worker_output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update_interface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AC694-0593-4F44-8E98-3E6790E7879E}"/>
              </a:ext>
            </a:extLst>
          </p:cNvPr>
          <p:cNvSpPr txBox="1"/>
          <p:nvPr/>
        </p:nvSpPr>
        <p:spPr>
          <a:xfrm>
            <a:off x="5546467" y="1152867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look! no concrete work is being done but you can understand </a:t>
            </a:r>
            <a:r>
              <a:rPr lang="en-US" sz="2200" i="1" dirty="0"/>
              <a:t>exactly </a:t>
            </a:r>
            <a:r>
              <a:rPr lang="en-US" sz="2200" dirty="0"/>
              <a:t>what is going on!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E4FBD-DC7B-814D-B311-FB9C8EE78BFC}"/>
              </a:ext>
            </a:extLst>
          </p:cNvPr>
          <p:cNvSpPr txBox="1"/>
          <p:nvPr/>
        </p:nvSpPr>
        <p:spPr>
          <a:xfrm>
            <a:off x="5478333" y="2880360"/>
            <a:ext cx="3412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well, I mean, if you knew what all these verbs and nouns meant… but that’s not the point.</a:t>
            </a:r>
          </a:p>
        </p:txBody>
      </p:sp>
    </p:spTree>
    <p:extLst>
      <p:ext uri="{BB962C8B-B14F-4D97-AF65-F5344CB8AC3E}">
        <p14:creationId xmlns:p14="http://schemas.microsoft.com/office/powerpoint/2010/main" val="2920145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 in 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686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make a better </a:t>
            </a:r>
            <a:r>
              <a:rPr lang="en-US" dirty="0" err="1"/>
              <a:t>fgets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we have DECIDED to write a function for this, right? ;)</a:t>
            </a:r>
          </a:p>
          <a:p>
            <a:pPr marL="258605" lvl="1" indent="0" defTabSz="713232">
              <a:buNone/>
            </a:pP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char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input[</a:t>
            </a:r>
            <a:r>
              <a:rPr lang="en-US" sz="2800" b="1" dirty="0">
                <a:solidFill>
                  <a:srgbClr val="9BBB59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pPr marL="258605" lvl="1" indent="0" defTabSz="713232">
              <a:buNone/>
            </a:pPr>
            <a:r>
              <a:rPr lang="en-US" sz="2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fgets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(input, </a:t>
            </a:r>
            <a:r>
              <a:rPr lang="en-US" sz="2800" b="1" dirty="0">
                <a:solidFill>
                  <a:srgbClr val="9BBB59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stdin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258605" lvl="1" indent="0" defTabSz="713232">
              <a:buNone/>
            </a:pP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2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strlen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(input);</a:t>
            </a:r>
          </a:p>
          <a:p>
            <a:pPr marL="258605" lvl="1" indent="0" defTabSz="713232">
              <a:buNone/>
            </a:pP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input[</a:t>
            </a:r>
            <a:r>
              <a:rPr lang="en-US" sz="2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mr-IN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–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>
                <a:solidFill>
                  <a:srgbClr val="9BBB59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= 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'\0'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dirty="0"/>
          </a:p>
          <a:p>
            <a:r>
              <a:rPr lang="en-US" dirty="0"/>
              <a:t>some issues:</a:t>
            </a:r>
          </a:p>
          <a:p>
            <a:pPr lvl="1"/>
            <a:r>
              <a:rPr lang="en-US" dirty="0"/>
              <a:t>how do you know how long to make the array?</a:t>
            </a:r>
          </a:p>
          <a:p>
            <a:pPr lvl="1"/>
            <a:r>
              <a:rPr lang="en-US" dirty="0"/>
              <a:t>can you even return an array in C? </a:t>
            </a:r>
            <a:r>
              <a:rPr lang="en-US" sz="1200" dirty="0"/>
              <a:t>(no)</a:t>
            </a:r>
            <a:endParaRPr lang="en-US" dirty="0"/>
          </a:p>
          <a:p>
            <a:pPr lvl="1"/>
            <a:r>
              <a:rPr lang="en-US" dirty="0"/>
              <a:t>if we can't return an array, how do you take one as an argument?</a:t>
            </a:r>
          </a:p>
          <a:p>
            <a:r>
              <a:rPr lang="en-US" dirty="0"/>
              <a:t>well let's start with how we decided we want to </a:t>
            </a:r>
            <a:r>
              <a:rPr lang="en-US" i="1" dirty="0"/>
              <a:t>call</a:t>
            </a:r>
            <a:r>
              <a:rPr lang="en-US" dirty="0"/>
              <a:t> it: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get_line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(input, </a:t>
            </a:r>
            <a:r>
              <a:rPr lang="en-US" sz="2800" b="1" dirty="0">
                <a:solidFill>
                  <a:srgbClr val="9BBB59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7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just added, see the announcements on canvas for the link to my site (where the slides are)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158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function signature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don't need it to return anything, so its return type is</a:t>
            </a:r>
            <a:r>
              <a:rPr lang="mr-IN" dirty="0"/>
              <a:t>…</a:t>
            </a:r>
            <a:r>
              <a:rPr lang="en-US" dirty="0"/>
              <a:t>?</a:t>
            </a:r>
          </a:p>
          <a:p>
            <a:r>
              <a:rPr lang="en-US" dirty="0"/>
              <a:t>the first parameter is an array, and the second is an int, so</a:t>
            </a:r>
            <a:r>
              <a:rPr lang="mr-IN" dirty="0"/>
              <a:t>…</a:t>
            </a:r>
            <a:endParaRPr lang="en-US" dirty="0"/>
          </a:p>
          <a:p>
            <a:pPr marL="0" indent="0">
              <a:buNone/>
            </a:pP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b="1" dirty="0" err="1">
                <a:latin typeface="Consolas" charset="0"/>
                <a:ea typeface="Consolas" charset="0"/>
                <a:cs typeface="Consolas" charset="0"/>
              </a:rPr>
              <a:t>get_line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char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[] input, 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 size)</a:t>
            </a:r>
          </a:p>
          <a:p>
            <a:r>
              <a:rPr lang="en-US" dirty="0"/>
              <a:t>nope, doesn't compile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get_line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char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input[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100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], 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size)</a:t>
            </a:r>
            <a:endParaRPr lang="en-US" dirty="0"/>
          </a:p>
          <a:p>
            <a:r>
              <a:rPr lang="en-US" dirty="0"/>
              <a:t>huh, that compiles, but</a:t>
            </a:r>
            <a:r>
              <a:rPr lang="mr-IN" dirty="0"/>
              <a:t>…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this doesn't do what you expect.</a:t>
            </a:r>
          </a:p>
          <a:p>
            <a:pPr lvl="1"/>
            <a:r>
              <a:rPr lang="en-US" dirty="0"/>
              <a:t>here's something weird about arrays in C:</a:t>
            </a:r>
          </a:p>
          <a:p>
            <a:pPr lvl="1"/>
            <a:r>
              <a:rPr lang="en-US" sz="3600" b="1" dirty="0"/>
              <a:t>they aren't real.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3256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aren't real??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1600199"/>
          </a:xfrm>
        </p:spPr>
        <p:txBody>
          <a:bodyPr/>
          <a:lstStyle/>
          <a:p>
            <a:r>
              <a:rPr lang="en-US" dirty="0"/>
              <a:t>C doesn't treat arrays as "objects" the way Java does</a:t>
            </a:r>
          </a:p>
          <a:p>
            <a:r>
              <a:rPr lang="en-US" dirty="0"/>
              <a:t>instead, C uses </a:t>
            </a:r>
            <a:r>
              <a:rPr lang="en-US" i="1" dirty="0"/>
              <a:t>pointers</a:t>
            </a:r>
          </a:p>
          <a:p>
            <a:r>
              <a:rPr lang="en-US" dirty="0"/>
              <a:t>a pointer is a variable which holds a </a:t>
            </a:r>
            <a:r>
              <a:rPr lang="en-US" b="1" dirty="0"/>
              <a:t>memory address</a:t>
            </a:r>
          </a:p>
          <a:p>
            <a:pPr lvl="1"/>
            <a:r>
              <a:rPr lang="en-US" dirty="0"/>
              <a:t>we can access the data </a:t>
            </a:r>
            <a:r>
              <a:rPr lang="en-US" i="1" dirty="0"/>
              <a:t>through </a:t>
            </a:r>
            <a:r>
              <a:rPr lang="en-US" dirty="0"/>
              <a:t>the pointer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8" name="Picture 4" descr="ttp://www.clker.com/cliparts/b/L/F/y/8/C/man-pointing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628900"/>
            <a:ext cx="1371600" cy="24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be 6"/>
          <p:cNvSpPr/>
          <p:nvPr/>
        </p:nvSpPr>
        <p:spPr>
          <a:xfrm>
            <a:off x="3124200" y="3569671"/>
            <a:ext cx="1676400" cy="151979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mage result for water bottle camelba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079" y1="14400" x2="50274" y2="14600"/>
                        <a14:foregroundMark x1="58318" y1="15600" x2="91408" y2="6067"/>
                        <a14:foregroundMark x1="9141" y1="15800" x2="21938" y2="10733"/>
                        <a14:foregroundMark x1="18647" y1="6067" x2="17185" y2="1333"/>
                        <a14:foregroundMark x1="17185" y1="92733" x2="66362" y2="93667"/>
                        <a14:foregroundMark x1="33090" y1="96600" x2="51371" y2="9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400551"/>
            <a:ext cx="533400" cy="14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1447800" y="1969471"/>
            <a:ext cx="2133600" cy="659429"/>
          </a:xfrm>
          <a:prstGeom prst="wedgeRectCallout">
            <a:avLst>
              <a:gd name="adj1" fmla="val -48790"/>
              <a:gd name="adj2" fmla="val 9382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there's my bottle, fill it with water!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4152900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onsolas" charset="0"/>
                <a:ea typeface="Consolas" charset="0"/>
                <a:cs typeface="Consolas" charset="0"/>
              </a:rPr>
              <a:t>get_water</a:t>
            </a:r>
            <a:endParaRPr lang="en-US" sz="2800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372100" y="1975616"/>
            <a:ext cx="2857500" cy="1594055"/>
          </a:xfrm>
          <a:prstGeom prst="cloudCallout">
            <a:avLst>
              <a:gd name="adj1" fmla="val -15672"/>
              <a:gd name="adj2" fmla="val 8532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ok that's where I should put the water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4229100" y="2718537"/>
            <a:ext cx="1463040" cy="53314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pointer</a:t>
            </a:r>
          </a:p>
        </p:txBody>
      </p:sp>
    </p:spTree>
    <p:extLst>
      <p:ext uri="{BB962C8B-B14F-4D97-AF65-F5344CB8AC3E}">
        <p14:creationId xmlns:p14="http://schemas.microsoft.com/office/powerpoint/2010/main" val="641933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become pointers when passed to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arrays become pointers when passed to functions.</a:t>
            </a:r>
          </a:p>
          <a:p>
            <a:r>
              <a:rPr lang="en-US" dirty="0"/>
              <a:t>and pointers are written like this: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void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b="1" dirty="0" err="1">
                <a:latin typeface="Consolas" charset="0"/>
                <a:ea typeface="Consolas" charset="0"/>
                <a:cs typeface="Consolas" charset="0"/>
              </a:rPr>
              <a:t>get_line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char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* input, 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 size)</a:t>
            </a:r>
            <a:endParaRPr lang="en-US" sz="2800" dirty="0"/>
          </a:p>
          <a:p>
            <a:r>
              <a:rPr lang="en-US" dirty="0"/>
              <a:t>input is not a char, it's a </a:t>
            </a:r>
            <a:r>
              <a:rPr lang="en-US" i="1" dirty="0"/>
              <a:t>pointer to a char</a:t>
            </a:r>
          </a:p>
          <a:p>
            <a:pPr lvl="1"/>
            <a:r>
              <a:rPr lang="en-US" dirty="0"/>
              <a:t>the docs for </a:t>
            </a:r>
            <a:r>
              <a:rPr lang="en-US" b="1" dirty="0" err="1"/>
              <a:t>fgets</a:t>
            </a:r>
            <a:r>
              <a:rPr lang="en-US" dirty="0"/>
              <a:t> will show the same thing:</a:t>
            </a:r>
            <a:br>
              <a:rPr lang="en-US" dirty="0"/>
            </a:br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char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sz="2400" b="1" dirty="0" err="1">
                <a:latin typeface="Consolas" charset="0"/>
                <a:ea typeface="Consolas" charset="0"/>
                <a:cs typeface="Consolas" charset="0"/>
              </a:rPr>
              <a:t>fgets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char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sz="2400" b="1" dirty="0" err="1">
                <a:latin typeface="Consolas" charset="0"/>
                <a:ea typeface="Consolas" charset="0"/>
                <a:cs typeface="Consolas" charset="0"/>
              </a:rPr>
              <a:t>str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int </a:t>
            </a:r>
            <a:r>
              <a:rPr lang="en-US" sz="2400" b="1" dirty="0" err="1">
                <a:latin typeface="Consolas" charset="0"/>
                <a:ea typeface="Consolas" charset="0"/>
                <a:cs typeface="Consolas" charset="0"/>
              </a:rPr>
              <a:t>num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, FILE* stream)</a:t>
            </a:r>
          </a:p>
          <a:p>
            <a:r>
              <a:rPr lang="en-US" dirty="0"/>
              <a:t>we'll talk more about pointers soon, but just know this for now.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697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the point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here's how we'd write our </a:t>
            </a:r>
            <a:r>
              <a:rPr lang="en-US" dirty="0" err="1"/>
              <a:t>get_line</a:t>
            </a:r>
            <a:r>
              <a:rPr lang="en-US" dirty="0"/>
              <a:t> function: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void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get_line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char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* input, 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size) {</a:t>
            </a:r>
          </a:p>
          <a:p>
            <a:pPr marL="0" lvl="0" indent="0" defTabSz="713232">
              <a:buSzTx/>
              <a:buNone/>
            </a:pP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fgets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(input, 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size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stdin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lvl="0" indent="0" defTabSz="713232">
              <a:buSzTx/>
              <a:buNone/>
            </a:pP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int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2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strlen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(input);</a:t>
            </a:r>
          </a:p>
          <a:p>
            <a:pPr marL="0" lvl="0" indent="0" defTabSz="713232">
              <a:buSzTx/>
              <a:buNone/>
            </a:pP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input[</a:t>
            </a:r>
            <a:r>
              <a:rPr lang="en-US" sz="2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mr-IN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–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>
                <a:solidFill>
                  <a:srgbClr val="9BBB59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= 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'\0'</a:t>
            </a: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lvl="0" indent="0" defTabSz="713232">
              <a:buSzTx/>
              <a:buNone/>
            </a:pPr>
            <a:r>
              <a:rPr lang="en-US" sz="2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}</a:t>
            </a:r>
            <a:endParaRPr lang="en-US" dirty="0"/>
          </a:p>
          <a:p>
            <a:r>
              <a:rPr lang="en-US" dirty="0"/>
              <a:t>and NOW we can use it like we want.</a:t>
            </a:r>
          </a:p>
          <a:p>
            <a:pPr lvl="1"/>
            <a:r>
              <a:rPr lang="en-US" dirty="0"/>
              <a:t>see </a:t>
            </a:r>
            <a:r>
              <a:rPr lang="en-US" b="1">
                <a:latin typeface="Consolas" charset="0"/>
                <a:ea typeface="Consolas" charset="0"/>
                <a:cs typeface="Consolas" charset="0"/>
              </a:rPr>
              <a:t>2_get_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line_success.c</a:t>
            </a:r>
            <a:r>
              <a:rPr lang="en-US" dirty="0"/>
              <a:t> for an example</a:t>
            </a:r>
          </a:p>
          <a:p>
            <a:pPr lvl="1"/>
            <a:r>
              <a:rPr lang="en-US" dirty="0"/>
              <a:t>then see if you can make the changes described in there!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09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silly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let's try moving </a:t>
            </a:r>
            <a:r>
              <a:rPr lang="en-US" dirty="0" err="1"/>
              <a:t>get_line</a:t>
            </a:r>
            <a:r>
              <a:rPr lang="en-US" dirty="0"/>
              <a:t> </a:t>
            </a:r>
            <a:r>
              <a:rPr lang="en-US" i="1" dirty="0"/>
              <a:t>after</a:t>
            </a:r>
            <a:r>
              <a:rPr lang="en-US" dirty="0"/>
              <a:t> main</a:t>
            </a:r>
          </a:p>
          <a:p>
            <a:pPr marL="0" indent="0">
              <a:buNone/>
            </a:pP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  warning: </a:t>
            </a:r>
            <a:r>
              <a:rPr lang="en-US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implicit declaration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of function '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get_line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'</a:t>
            </a:r>
          </a:p>
          <a:p>
            <a:pPr marL="0" indent="0">
              <a:buNone/>
            </a:pP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  warning: conflicting types for '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get_line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'</a:t>
            </a:r>
          </a:p>
          <a:p>
            <a:pPr marL="0" indent="0">
              <a:buNone/>
            </a:pP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  previous </a:t>
            </a:r>
            <a:r>
              <a:rPr lang="en-US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implicit declaration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of '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get_line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' was here</a:t>
            </a:r>
          </a:p>
          <a:p>
            <a:r>
              <a:rPr lang="en-US" dirty="0"/>
              <a:t>it still compiles and runs, but... what.</a:t>
            </a:r>
          </a:p>
          <a:p>
            <a:pPr marL="257175" lvl="1">
              <a:buSzPct val="100000"/>
              <a:buFont typeface="Trebuchet MS" pitchFamily="34" charset="0"/>
              <a:buChar char="●"/>
            </a:pPr>
            <a:r>
              <a:rPr lang="en-US" b="1" dirty="0"/>
              <a:t>C does not know about functions if you try to access them </a:t>
            </a:r>
            <a:r>
              <a:rPr lang="en-US" b="1" i="1" dirty="0"/>
              <a:t>before you declare them.</a:t>
            </a:r>
          </a:p>
          <a:p>
            <a:pPr marL="514350" lvl="2">
              <a:buSzPct val="100000"/>
              <a:buFont typeface="Trebuchet MS" pitchFamily="34" charset="0"/>
              <a:buChar char="●"/>
            </a:pPr>
            <a:r>
              <a:rPr lang="en-US" dirty="0"/>
              <a:t>if you do, it assumes they have the signature </a:t>
            </a:r>
            <a:r>
              <a:rPr lang="en-US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 name()</a:t>
            </a:r>
          </a:p>
          <a:p>
            <a:pPr marL="772953" lvl="3">
              <a:buSzPct val="100000"/>
              <a:buFont typeface="Trebuchet MS" pitchFamily="34" charset="0"/>
              <a:buChar char="●"/>
            </a:pPr>
            <a:r>
              <a:rPr lang="en-US" dirty="0"/>
              <a:t>which is patently ridiculous but hey it made sense in 1971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971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prototypes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if </a:t>
            </a:r>
            <a:r>
              <a:rPr lang="en-US" dirty="0"/>
              <a:t>you want to access a function </a:t>
            </a:r>
            <a:r>
              <a:rPr lang="en-US" i="1" dirty="0"/>
              <a:t>before</a:t>
            </a:r>
            <a:r>
              <a:rPr lang="en-US" dirty="0"/>
              <a:t> you declare it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you can use a prototype: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void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get_line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char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* input, 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size);</a:t>
            </a: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...functions which use </a:t>
            </a:r>
            <a:r>
              <a:rPr lang="en-US" sz="2800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get_line</a:t>
            </a:r>
            <a:r>
              <a:rPr lang="en-US" sz="2800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get_line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char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* input, </a:t>
            </a: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size) {</a:t>
            </a:r>
          </a:p>
          <a:p>
            <a:pPr marL="0" indent="0">
              <a:buNone/>
            </a:pPr>
            <a:endParaRPr lang="en-US" sz="2800" i="1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/>
              <a:t>it's the function signature, but with a semicolon instead of code.</a:t>
            </a:r>
          </a:p>
          <a:p>
            <a:pPr lvl="1"/>
            <a:r>
              <a:rPr lang="en-US" sz="1800" dirty="0"/>
              <a:t>(does this remind you of anything from Java?)</a:t>
            </a:r>
          </a:p>
          <a:p>
            <a:r>
              <a:rPr lang="en-US" dirty="0"/>
              <a:t>or, you can just reorder your functions </a:t>
            </a:r>
            <a:r>
              <a:rPr lang="en-US" dirty="0">
                <a:sym typeface="Wingdings"/>
              </a:rPr>
              <a:t>:^)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6437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Returning arrays?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8135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be nice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couldn't we do it like Java, like:</a:t>
            </a:r>
          </a:p>
          <a:p>
            <a:pPr marL="258605" lvl="1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char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* name = </a:t>
            </a:r>
            <a:r>
              <a:rPr lang="en-US" sz="2800" b="1" dirty="0" err="1">
                <a:latin typeface="Consolas" charset="0"/>
                <a:ea typeface="Consolas" charset="0"/>
                <a:cs typeface="Consolas" charset="0"/>
              </a:rPr>
              <a:t>get_line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10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dirty="0"/>
              <a:t>well</a:t>
            </a:r>
            <a:r>
              <a:rPr lang="mr-IN" dirty="0"/>
              <a:t>…</a:t>
            </a:r>
            <a:r>
              <a:rPr lang="en-US" dirty="0"/>
              <a:t> yes and no, but </a:t>
            </a:r>
            <a:r>
              <a:rPr lang="en-US" b="1" dirty="0"/>
              <a:t>DEFINITELY not with a local array</a:t>
            </a:r>
          </a:p>
          <a:p>
            <a:pPr lvl="1"/>
            <a:r>
              <a:rPr lang="en-US" dirty="0"/>
              <a:t>see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2_return_array_fail.c</a:t>
            </a:r>
            <a:r>
              <a:rPr lang="en-US" dirty="0"/>
              <a:t> for what happens when you try</a:t>
            </a:r>
          </a:p>
          <a:p>
            <a:pPr lvl="2"/>
            <a:r>
              <a:rPr lang="en-US" dirty="0"/>
              <a:t>this will make more sense when we talk about the stack</a:t>
            </a:r>
          </a:p>
          <a:p>
            <a:r>
              <a:rPr lang="en-US" dirty="0"/>
              <a:t>returning an array like this is </a:t>
            </a:r>
            <a:r>
              <a:rPr lang="en-US" b="1" dirty="0"/>
              <a:t>so bad</a:t>
            </a:r>
            <a:r>
              <a:rPr lang="en-US" dirty="0"/>
              <a:t> that GCC will actually force your function to return null if you try to do it directly</a:t>
            </a:r>
          </a:p>
          <a:p>
            <a:pPr lvl="1"/>
            <a:r>
              <a:rPr lang="en-US" dirty="0"/>
              <a:t>so never</a:t>
            </a:r>
          </a:p>
          <a:p>
            <a:pPr lvl="2"/>
            <a:r>
              <a:rPr lang="en-US" dirty="0"/>
              <a:t>ever</a:t>
            </a:r>
          </a:p>
          <a:p>
            <a:pPr lvl="3"/>
            <a:r>
              <a:rPr lang="en-US" dirty="0"/>
              <a:t>do 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865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AE6E-CDD6-2E4A-BB7B-BA865E7D08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 mental model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24BE7-F2F2-0D48-88F5-6B753FDD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9B3E5-CAFE-964C-BDD1-F9A18C0C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807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7619998" cy="4609837"/>
          </a:xfrm>
        </p:spPr>
        <p:txBody>
          <a:bodyPr>
            <a:normAutofit/>
          </a:bodyPr>
          <a:lstStyle/>
          <a:p>
            <a:r>
              <a:rPr lang="en-US" dirty="0"/>
              <a:t>memory is a </a:t>
            </a:r>
            <a:r>
              <a:rPr lang="en-US" b="1" dirty="0"/>
              <a:t>big one-dimensional array of bytes.</a:t>
            </a:r>
          </a:p>
          <a:p>
            <a:r>
              <a:rPr lang="en-US" b="1" dirty="0"/>
              <a:t>everything</a:t>
            </a:r>
            <a:r>
              <a:rPr lang="en-US" dirty="0"/>
              <a:t> is stored as one or more bytes in this array.</a:t>
            </a:r>
            <a:endParaRPr lang="en-US" b="1" dirty="0"/>
          </a:p>
          <a:p>
            <a:r>
              <a:rPr lang="en-US" dirty="0"/>
              <a:t>every byte value has an </a:t>
            </a:r>
            <a:r>
              <a:rPr lang="en-US" b="1" dirty="0"/>
              <a:t>address</a:t>
            </a:r>
            <a:endParaRPr lang="en-US" dirty="0"/>
          </a:p>
          <a:p>
            <a:pPr lvl="1"/>
            <a:r>
              <a:rPr lang="en-US" dirty="0"/>
              <a:t>this is its "array index"</a:t>
            </a:r>
          </a:p>
          <a:p>
            <a:pPr lvl="1"/>
            <a:r>
              <a:rPr lang="en-US" dirty="0"/>
              <a:t>addresses start at 0, like arrays</a:t>
            </a:r>
          </a:p>
          <a:p>
            <a:r>
              <a:rPr lang="en-US" dirty="0"/>
              <a:t>for values </a:t>
            </a:r>
            <a:r>
              <a:rPr lang="en-US" b="1" dirty="0"/>
              <a:t>bigger than a byte, </a:t>
            </a:r>
            <a:r>
              <a:rPr lang="en-US" dirty="0"/>
              <a:t>we use consecutive bytes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address</a:t>
            </a:r>
            <a:r>
              <a:rPr lang="en-US" dirty="0"/>
              <a:t> of any value, regardless of size, is the </a:t>
            </a:r>
            <a:r>
              <a:rPr lang="en-US" b="1" dirty="0"/>
              <a:t>address of the first byte</a:t>
            </a:r>
            <a:r>
              <a:rPr lang="en-US" dirty="0"/>
              <a:t> (</a:t>
            </a:r>
            <a:r>
              <a:rPr lang="en-US" i="1" dirty="0"/>
              <a:t>smallest</a:t>
            </a:r>
            <a:r>
              <a:rPr lang="en-US" dirty="0"/>
              <a:t> address)</a:t>
            </a:r>
          </a:p>
          <a:p>
            <a:pPr lvl="1"/>
            <a:r>
              <a:rPr lang="en-US" dirty="0"/>
              <a:t>so this value's address is 0xDC04.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797641" y="571500"/>
          <a:ext cx="1321117" cy="593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...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...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DC0B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44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DC0A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04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DC09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02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DC08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88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DC07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BE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DC06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EF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DC05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C0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DC04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DE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DC03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2A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DC02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DC01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0E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DC00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onsolas" charset="0"/>
                          <a:ea typeface="Consolas" charset="0"/>
                          <a:cs typeface="Consolas" charset="0"/>
                        </a:rPr>
                        <a:t>DC0D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8B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onsolas" charset="0"/>
                          <a:ea typeface="Consolas" charset="0"/>
                          <a:cs typeface="Consolas" charset="0"/>
                        </a:rPr>
                        <a:t>DC0E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BB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797640" y="2782570"/>
            <a:ext cx="1321118" cy="151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0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BC7A-F808-1842-8FFF-49EBF8C0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Everything's an array of bytes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CB0D-4E66-3145-9F88-967A8C695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really, that's it. that's the Grand Unifying Theory of C.</a:t>
            </a:r>
          </a:p>
          <a:p>
            <a:pPr lvl="1"/>
            <a:r>
              <a:rPr lang="en-US" dirty="0" err="1"/>
              <a:t>ints</a:t>
            </a:r>
            <a:r>
              <a:rPr lang="en-US" dirty="0"/>
              <a:t>, floats, strings, "objects," everything.</a:t>
            </a:r>
          </a:p>
          <a:p>
            <a:r>
              <a:rPr lang="en-US" dirty="0"/>
              <a:t>everything has an </a:t>
            </a:r>
            <a:r>
              <a:rPr lang="en-US" b="1" dirty="0"/>
              <a:t>address</a:t>
            </a:r>
            <a:r>
              <a:rPr lang="en-US" dirty="0"/>
              <a:t> (</a:t>
            </a:r>
            <a:r>
              <a:rPr lang="en-US" i="1" dirty="0"/>
              <a:t>where</a:t>
            </a:r>
            <a:r>
              <a:rPr lang="en-US" dirty="0"/>
              <a:t> it is)</a:t>
            </a:r>
          </a:p>
          <a:p>
            <a:r>
              <a:rPr lang="en-US" dirty="0"/>
              <a:t>everything has a </a:t>
            </a:r>
            <a:r>
              <a:rPr lang="en-US" b="1" dirty="0"/>
              <a:t>type </a:t>
            </a:r>
            <a:r>
              <a:rPr lang="en-US" dirty="0"/>
              <a:t>(</a:t>
            </a:r>
            <a:r>
              <a:rPr lang="en-US" i="1" dirty="0"/>
              <a:t>what</a:t>
            </a:r>
            <a:r>
              <a:rPr lang="en-US" dirty="0"/>
              <a:t> it is)</a:t>
            </a:r>
          </a:p>
          <a:p>
            <a:r>
              <a:rPr lang="en-US" dirty="0"/>
              <a:t>and there are </a:t>
            </a:r>
            <a:r>
              <a:rPr lang="en-US" b="1" dirty="0"/>
              <a:t>no boundaries.</a:t>
            </a:r>
          </a:p>
          <a:p>
            <a:pPr lvl="1"/>
            <a:r>
              <a:rPr lang="en-US" dirty="0"/>
              <a:t>you can interpret any type as any other.</a:t>
            </a:r>
          </a:p>
          <a:p>
            <a:pPr lvl="1"/>
            <a:r>
              <a:rPr lang="en-US" dirty="0"/>
              <a:t>you can go out of bounds of anything.</a:t>
            </a:r>
          </a:p>
          <a:p>
            <a:pPr lvl="1"/>
            <a:r>
              <a:rPr lang="en-US" dirty="0"/>
              <a:t>there are no rules, everything is weird.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D45A4-A8C9-D347-B307-BE3034A9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A7E0F-99D2-134D-9389-F6F9EA9C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715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Solving the </a:t>
            </a:r>
            <a:r>
              <a:rPr lang="en-US" dirty="0" err="1"/>
              <a:t>fgets</a:t>
            </a:r>
            <a:r>
              <a:rPr lang="en-US" dirty="0"/>
              <a:t> problem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used this code to get a line of text from the user: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char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input[</a:t>
            </a:r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fgets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(input, </a:t>
            </a:r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stdin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  <a:endParaRPr lang="en-US" dirty="0"/>
          </a:p>
          <a:p>
            <a:r>
              <a:rPr lang="en-US" dirty="0"/>
              <a:t>but there was a problem with 1_fgets.c</a:t>
            </a:r>
            <a:r>
              <a:rPr lang="mr-IN" dirty="0"/>
              <a:t>…</a:t>
            </a:r>
            <a:endParaRPr lang="en-US" dirty="0"/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Hello, Jarrett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!</a:t>
            </a:r>
            <a:endParaRPr lang="en-US" sz="2400" dirty="0"/>
          </a:p>
          <a:p>
            <a:r>
              <a:rPr lang="en-US" dirty="0"/>
              <a:t>do you remember the escape characters from last time?</a:t>
            </a:r>
          </a:p>
          <a:p>
            <a:r>
              <a:rPr lang="en-US" dirty="0"/>
              <a:t>well, what's the last key you press after you type your name?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310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78E3-82E9-EB4C-8233-FDFC3B13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char,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F8A1B-48E7-2142-B272-F761A2C4B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everything</a:t>
            </a:r>
            <a:r>
              <a:rPr lang="en-US" dirty="0"/>
              <a:t> on the computer is represented as bit patterns.</a:t>
            </a:r>
          </a:p>
          <a:p>
            <a:r>
              <a:rPr lang="en-US" dirty="0"/>
              <a:t>a Java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b="1" dirty="0"/>
              <a:t> </a:t>
            </a:r>
            <a:r>
              <a:rPr lang="en-US" dirty="0"/>
              <a:t>variable holds a single Unicode character</a:t>
            </a:r>
            <a:r>
              <a:rPr lang="en-US" sz="1600" dirty="0"/>
              <a:t>*</a:t>
            </a:r>
            <a:r>
              <a:rPr lang="en-US" dirty="0"/>
              <a:t>.</a:t>
            </a:r>
          </a:p>
          <a:p>
            <a:r>
              <a:rPr lang="en-US" dirty="0"/>
              <a:t>but in C,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dirty="0"/>
              <a:t> is an </a:t>
            </a:r>
            <a:r>
              <a:rPr lang="en-US" i="1" dirty="0"/>
              <a:t>integer type.</a:t>
            </a:r>
            <a:endParaRPr lang="en-US" dirty="0"/>
          </a:p>
          <a:p>
            <a:pPr lvl="1"/>
            <a:r>
              <a:rPr lang="en-US" dirty="0"/>
              <a:t>it is </a:t>
            </a:r>
            <a:r>
              <a:rPr lang="en-US" i="1" dirty="0"/>
              <a:t>at least </a:t>
            </a:r>
            <a:r>
              <a:rPr lang="en-US" dirty="0"/>
              <a:t>8 bits in size </a:t>
            </a:r>
            <a:r>
              <a:rPr lang="en-US" sz="1800" dirty="0"/>
              <a:t>(and almost always is 8)†</a:t>
            </a:r>
          </a:p>
          <a:p>
            <a:pPr lvl="1"/>
            <a:r>
              <a:rPr lang="en-US" dirty="0"/>
              <a:t>but otherwise it behaves like </a:t>
            </a:r>
            <a:r>
              <a:rPr lang="en-US" i="1" dirty="0"/>
              <a:t>an integer.</a:t>
            </a:r>
          </a:p>
          <a:p>
            <a:pPr marL="258605" lvl="1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c =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'x'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58605" lvl="1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	c =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58605" lvl="1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	c = c *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/>
              <a:t>so what the heck does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'x'</a:t>
            </a:r>
            <a:r>
              <a:rPr lang="en-US" dirty="0"/>
              <a:t> mean in C?</a:t>
            </a:r>
          </a:p>
          <a:p>
            <a:pPr lvl="1"/>
            <a:r>
              <a:rPr lang="en-US" dirty="0"/>
              <a:t>well, </a:t>
            </a:r>
            <a:r>
              <a:rPr lang="en-US" b="1" dirty="0"/>
              <a:t>all characters on computers are just numbers. </a:t>
            </a:r>
          </a:p>
          <a:p>
            <a:pPr lvl="1"/>
            <a:r>
              <a:rPr lang="en-US" dirty="0"/>
              <a:t>so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'x'</a:t>
            </a:r>
            <a:r>
              <a:rPr lang="en-US" dirty="0"/>
              <a:t> is </a:t>
            </a:r>
            <a:r>
              <a:rPr lang="en-US" i="1" dirty="0"/>
              <a:t>another way of writing the number 120.</a:t>
            </a:r>
          </a:p>
          <a:p>
            <a:r>
              <a:rPr lang="en-US" dirty="0"/>
              <a:t>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/>
              <a:t> is another way of writing the array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97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98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99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98A66-A28C-BE41-B373-CE8B1F3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94224-0BB1-A743-96DB-8BCCDC30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869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string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57199"/>
          </a:xfrm>
        </p:spPr>
        <p:txBody>
          <a:bodyPr/>
          <a:lstStyle/>
          <a:p>
            <a:r>
              <a:rPr lang="en-US" dirty="0"/>
              <a:t>C strings are weird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6501"/>
              </p:ext>
            </p:extLst>
          </p:nvPr>
        </p:nvGraphicFramePr>
        <p:xfrm>
          <a:off x="304800" y="1288131"/>
          <a:ext cx="9601200" cy="1150029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709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3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4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5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6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7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8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9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10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11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12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13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14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90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J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r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r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e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\n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\0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04800" y="2439276"/>
            <a:ext cx="5079537" cy="901242"/>
            <a:chOff x="483065" y="1760221"/>
            <a:chExt cx="5079537" cy="901242"/>
          </a:xfrm>
        </p:grpSpPr>
        <p:sp>
          <p:nvSpPr>
            <p:cNvPr id="8" name="Left Brace 7"/>
            <p:cNvSpPr/>
            <p:nvPr/>
          </p:nvSpPr>
          <p:spPr>
            <a:xfrm rot="16200000">
              <a:off x="2832334" y="-589048"/>
              <a:ext cx="381000" cy="5079537"/>
            </a:xfrm>
            <a:prstGeom prst="leftBrace">
              <a:avLst>
                <a:gd name="adj1" fmla="val 53933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2182" y="2230576"/>
              <a:ext cx="266130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/>
                <a:t>what the user typed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70135" y="2439276"/>
            <a:ext cx="3040193" cy="858655"/>
            <a:chOff x="6248400" y="1760221"/>
            <a:chExt cx="3040193" cy="858655"/>
          </a:xfrm>
        </p:grpSpPr>
        <p:sp>
          <p:nvSpPr>
            <p:cNvPr id="7" name="Left Brace 6"/>
            <p:cNvSpPr/>
            <p:nvPr/>
          </p:nvSpPr>
          <p:spPr>
            <a:xfrm rot="16200000">
              <a:off x="7577997" y="430624"/>
              <a:ext cx="381000" cy="3040193"/>
            </a:xfrm>
            <a:prstGeom prst="leftBrace">
              <a:avLst>
                <a:gd name="adj1" fmla="val 53933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02956" y="2187989"/>
              <a:ext cx="23310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/>
                <a:t>who-knows-what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63924" y="2469755"/>
            <a:ext cx="2277611" cy="1244438"/>
            <a:chOff x="3742189" y="1790700"/>
            <a:chExt cx="2277611" cy="1244438"/>
          </a:xfrm>
        </p:grpSpPr>
        <p:sp>
          <p:nvSpPr>
            <p:cNvPr id="11" name="TextBox 10"/>
            <p:cNvSpPr txBox="1"/>
            <p:nvPr/>
          </p:nvSpPr>
          <p:spPr>
            <a:xfrm>
              <a:off x="3742189" y="2604251"/>
              <a:ext cx="16882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/>
                <a:t>what is </a:t>
              </a:r>
              <a:r>
                <a:rPr lang="en-US" sz="2200" i="1" dirty="0"/>
                <a:t>this?</a:t>
              </a:r>
              <a:endParaRPr lang="en-US" sz="2200" dirty="0"/>
            </a:p>
          </p:txBody>
        </p:sp>
        <p:sp>
          <p:nvSpPr>
            <p:cNvPr id="13" name="Bent Arrow 12"/>
            <p:cNvSpPr/>
            <p:nvPr/>
          </p:nvSpPr>
          <p:spPr>
            <a:xfrm rot="5400000" flipH="1">
              <a:off x="5176706" y="2014406"/>
              <a:ext cx="1066800" cy="619388"/>
            </a:xfrm>
            <a:prstGeom prst="bentArrow">
              <a:avLst>
                <a:gd name="adj1" fmla="val 7049"/>
                <a:gd name="adj2" fmla="val 11623"/>
                <a:gd name="adj3" fmla="val 19855"/>
                <a:gd name="adj4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48541" y="3656981"/>
            <a:ext cx="6119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</a:t>
            </a:r>
            <a:r>
              <a:rPr lang="en-US" sz="2200" i="1" dirty="0"/>
              <a:t>not </a:t>
            </a:r>
            <a:r>
              <a:rPr lang="en-US" sz="2200" dirty="0"/>
              <a:t>a digit 0. this is the </a:t>
            </a:r>
            <a:r>
              <a:rPr lang="en-US" sz="2200" b="1" dirty="0"/>
              <a:t>zero terminator.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215168" y="4073243"/>
            <a:ext cx="65095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this is how C indicates the </a:t>
            </a:r>
            <a:r>
              <a:rPr lang="en-US" sz="2200" b="1" dirty="0"/>
              <a:t>end of a string! </a:t>
            </a:r>
            <a:r>
              <a:rPr lang="en-US" sz="2200" b="1" dirty="0">
                <a:solidFill>
                  <a:srgbClr val="FF0000"/>
                </a:solidFill>
              </a:rPr>
              <a:t>not \n!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1218" y="1025703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char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input[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100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];</a:t>
            </a:r>
          </a:p>
        </p:txBody>
      </p:sp>
      <p:pic>
        <p:nvPicPr>
          <p:cNvPr id="1026" name="Picture 2" descr="mage result for stop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7" y="660927"/>
            <a:ext cx="756408" cy="7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211416" y="4514581"/>
            <a:ext cx="2517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/>
              <a:t>it's like a stop sign.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92231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</p:bldLst>
  </p:timing>
</p:sld>
</file>

<file path=ppt/theme/theme1.xml><?xml version="1.0" encoding="utf-8"?>
<a:theme xmlns:a="http://schemas.openxmlformats.org/drawingml/2006/main" name="02 - C - Basics">
  <a:themeElements>
    <a:clrScheme name="Custom 2">
      <a:dk1>
        <a:srgbClr val="000000"/>
      </a:dk1>
      <a:lt1>
        <a:srgbClr val="FFFFFF"/>
      </a:lt1>
      <a:dk2>
        <a:srgbClr val="3B481E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egoe WP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fall_2017" id="{93D034CE-FEB5-4D4D-96F7-6B7F8A5EB99A}" vid="{194AE869-5029-ED49-81EA-C574BDDBE6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01 - Welcome</Template>
  <TotalTime>6993</TotalTime>
  <Words>2858</Words>
  <Application>Microsoft Macintosh PowerPoint</Application>
  <PresentationFormat>On-screen Show (16:10)</PresentationFormat>
  <Paragraphs>428</Paragraphs>
  <Slides>27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Consolas</vt:lpstr>
      <vt:lpstr>Courier New</vt:lpstr>
      <vt:lpstr>Segoe UI</vt:lpstr>
      <vt:lpstr>Segoe WP Semibold</vt:lpstr>
      <vt:lpstr>Trebuchet MS</vt:lpstr>
      <vt:lpstr>Wingdings</vt:lpstr>
      <vt:lpstr>02 - C - Basics</vt:lpstr>
      <vt:lpstr>C – Functions</vt:lpstr>
      <vt:lpstr>Announcements</vt:lpstr>
      <vt:lpstr>The C mental model</vt:lpstr>
      <vt:lpstr>Memory!</vt:lpstr>
      <vt:lpstr>Everything's an array of bytes</vt:lpstr>
      <vt:lpstr>Solving the fgets problem</vt:lpstr>
      <vt:lpstr>Last time…</vt:lpstr>
      <vt:lpstr>What IS a char, anyway?</vt:lpstr>
      <vt:lpstr>What the string looks like</vt:lpstr>
      <vt:lpstr>Truncating (shortening) a string (animated)</vt:lpstr>
      <vt:lpstr>Getting the length of a string</vt:lpstr>
      <vt:lpstr>Functions</vt:lpstr>
      <vt:lpstr>What's a function?</vt:lpstr>
      <vt:lpstr>Abstraction: What to do vs. How to do it</vt:lpstr>
      <vt:lpstr>Layering abstractions</vt:lpstr>
      <vt:lpstr>Naming</vt:lpstr>
      <vt:lpstr>You want your code to read like English</vt:lpstr>
      <vt:lpstr>Functions in C</vt:lpstr>
      <vt:lpstr>Let's make a better fgets</vt:lpstr>
      <vt:lpstr>The function signature</vt:lpstr>
      <vt:lpstr>Arrays aren't real??</vt:lpstr>
      <vt:lpstr>Arrays become pointers when passed to functions</vt:lpstr>
      <vt:lpstr>Getting to the point…</vt:lpstr>
      <vt:lpstr>Something silly</vt:lpstr>
      <vt:lpstr>Function prototypes</vt:lpstr>
      <vt:lpstr>Returning arrays?</vt:lpstr>
      <vt:lpstr>Would be nice…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- Basics</dc:title>
  <dc:creator>me</dc:creator>
  <cp:lastModifiedBy>Billingsley, Jarrett F</cp:lastModifiedBy>
  <cp:revision>138</cp:revision>
  <dcterms:created xsi:type="dcterms:W3CDTF">2017-01-10T04:56:40Z</dcterms:created>
  <dcterms:modified xsi:type="dcterms:W3CDTF">2024-01-11T01:20:25Z</dcterms:modified>
</cp:coreProperties>
</file>